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00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E58EA5B-87BA-4BF7-9E2C-863362B90337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800E84C-AF57-4C46-85C3-A5EAED62CE4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hanacademy.org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cymath.com/" TargetMode="External"/><Relationship Id="rId4" Type="http://schemas.openxmlformats.org/officeDocument/2006/relationships/hyperlink" Target="https://www.wolframalpha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otomath.com/" TargetMode="External"/><Relationship Id="rId7" Type="http://schemas.openxmlformats.org/officeDocument/2006/relationships/hyperlink" Target="https://www.knewton.com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ixl.com/" TargetMode="External"/><Relationship Id="rId5" Type="http://schemas.openxmlformats.org/officeDocument/2006/relationships/hyperlink" Target="https://socratic.org/" TargetMode="External"/><Relationship Id="rId4" Type="http://schemas.openxmlformats.org/officeDocument/2006/relationships/hyperlink" Target="https://www.dreambox.com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rammarly.com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turnitin.com/" TargetMode="External"/><Relationship Id="rId4" Type="http://schemas.openxmlformats.org/officeDocument/2006/relationships/hyperlink" Target="https://www.scribd.com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tcharts.com/" TargetMode="External"/><Relationship Id="rId7" Type="http://schemas.openxmlformats.org/officeDocument/2006/relationships/hyperlink" Target="https://deepai.org/machine-learning-model/text-analysis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torybird.com/" TargetMode="External"/><Relationship Id="rId5" Type="http://schemas.openxmlformats.org/officeDocument/2006/relationships/hyperlink" Target="https://www.quillbot.com/" TargetMode="External"/><Relationship Id="rId4" Type="http://schemas.openxmlformats.org/officeDocument/2006/relationships/hyperlink" Target="https://www.naturalreaders.com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artsandculture.google.com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historypin.org/" TargetMode="External"/><Relationship Id="rId5" Type="http://schemas.openxmlformats.org/officeDocument/2006/relationships/hyperlink" Target="https://www.khanacademy.org/" TargetMode="External"/><Relationship Id="rId4" Type="http://schemas.openxmlformats.org/officeDocument/2006/relationships/hyperlink" Target="https://www.timemaps.com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tishmuseum.org/" TargetMode="External"/><Relationship Id="rId7" Type="http://schemas.openxmlformats.org/officeDocument/2006/relationships/hyperlink" Target="https://www.socrative.com/" TargetMode="External"/><Relationship Id="rId2" Type="http://schemas.openxmlformats.org/officeDocument/2006/relationships/hyperlink" Target="https://hstry.co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hronozoom.com/" TargetMode="External"/><Relationship Id="rId5" Type="http://schemas.openxmlformats.org/officeDocument/2006/relationships/hyperlink" Target="https://www.facinghistory.org/" TargetMode="External"/><Relationship Id="rId4" Type="http://schemas.openxmlformats.org/officeDocument/2006/relationships/hyperlink" Target="https://worldhistoryproject.org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thema.gr/" TargetMode="External"/><Relationship Id="rId7" Type="http://schemas.openxmlformats.org/officeDocument/2006/relationships/hyperlink" Target="https://www.glolearn.gr/" TargetMode="External"/><Relationship Id="rId2" Type="http://schemas.openxmlformats.org/officeDocument/2006/relationships/hyperlink" Target="https://e-me.edu.gr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iscovergreece.com/" TargetMode="External"/><Relationship Id="rId5" Type="http://schemas.openxmlformats.org/officeDocument/2006/relationships/hyperlink" Target="https://www.eduportal.gr/" TargetMode="External"/><Relationship Id="rId4" Type="http://schemas.openxmlformats.org/officeDocument/2006/relationships/hyperlink" Target="https://www.mathesis.edu.gr/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rtificial Intellig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4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838200"/>
            <a:ext cx="4533900" cy="1069975"/>
          </a:xfrm>
        </p:spPr>
        <p:txBody>
          <a:bodyPr>
            <a:noAutofit/>
          </a:bodyPr>
          <a:lstStyle/>
          <a:p>
            <a:r>
              <a:rPr lang="en-US" sz="2400" b="1" i="1" kern="100" dirty="0" smtClean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</a:t>
            </a:r>
            <a:r>
              <a:rPr lang="el-GR" sz="2400" b="1" i="1" kern="100" dirty="0" err="1" smtClean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πορει</a:t>
            </a:r>
            <a:r>
              <a:rPr lang="el-GR" sz="2400" b="1" i="1" kern="100" dirty="0" smtClean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η ΤΝ να ενισχύσει την κατανόηση των μαθηματικών, της λογοτεχνίας και των ιστορικών γεγονότων</a:t>
            </a:r>
            <a:r>
              <a:rPr lang="en-US" sz="2400" b="1" i="1" kern="100" dirty="0" smtClean="0">
                <a:solidFill>
                  <a:srgbClr val="FFFF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824728" y="5867400"/>
            <a:ext cx="3352800" cy="808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l-GR" sz="1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Θέμιδα </a:t>
            </a:r>
            <a:r>
              <a:rPr lang="el-GR" sz="18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Κούβελα</a:t>
            </a:r>
            <a:endParaRPr lang="el-GR" sz="1800" b="1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defRPr/>
            </a:pPr>
            <a:r>
              <a:rPr lang="el-GR" sz="1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Ψυχολογία του </a:t>
            </a:r>
            <a:r>
              <a:rPr lang="el-GR" sz="14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Διαδυκτύου</a:t>
            </a:r>
            <a:endParaRPr lang="el-GR" sz="1400" b="1" dirty="0" smtClean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defRPr/>
            </a:pPr>
            <a:r>
              <a:rPr lang="el-GR" sz="1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31/3/2025</a:t>
            </a:r>
            <a:endParaRPr lang="el-GR" sz="14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84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se3.mm.bing.net/th?id=OIP.6TySBkB2aAtZALFAc_KljAHaFj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"/>
            <a:ext cx="8804905" cy="661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2880" y="431161"/>
            <a:ext cx="55321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dirty="0" smtClean="0">
                <a:solidFill>
                  <a:srgbClr val="FFFFCC"/>
                </a:solidFill>
              </a:rPr>
              <a:t>Πλατφόρμες Τεχνητής Νοημοσύνης για την Ενίσχυση των Μαθηματικών</a:t>
            </a:r>
            <a:endParaRPr lang="en-US" sz="3200" b="1" dirty="0">
              <a:solidFill>
                <a:srgbClr val="FFFFCC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82880" y="2514600"/>
            <a:ext cx="4371972" cy="38862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 err="1">
                <a:solidFill>
                  <a:srgbClr val="00B0F0"/>
                </a:solidFill>
              </a:rPr>
              <a:t>Khan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Academy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/>
              <a:t>Εξατομικευμένα μαθήματα και ασκήσεις προσαρμοσμένα στην πρόοδο του μαθητή.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3"/>
              </a:rPr>
              <a:t>https://www.khanacademy.org</a:t>
            </a:r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Wolfram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Alpha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/>
              <a:t>Παρέχει λύσεις και εξηγήσεις σε μαθηματικά προβλήματα, βήμα προς βήμα.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4"/>
              </a:rPr>
              <a:t>https://www.wolframalpha.com</a:t>
            </a:r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Cymath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/>
              <a:t>Λύσεις μαθηματικών προβλημάτων με αναγνώριση και εξηγήσεις.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5"/>
              </a:rPr>
              <a:t>https://www.cymath.com</a:t>
            </a:r>
            <a:endParaRPr lang="el-GR" sz="1600" dirty="0"/>
          </a:p>
          <a:p>
            <a:pPr marL="18288" indent="0">
              <a:buNone/>
            </a:pP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226468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tse3.mm.bing.net/th?id=OIP.6TySBkB2aAtZALFAc_KljAHaFj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"/>
            <a:ext cx="8804905" cy="661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2880" y="239327"/>
            <a:ext cx="494080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b="1" dirty="0" err="1" smtClean="0">
                <a:solidFill>
                  <a:srgbClr val="00B0F0"/>
                </a:solidFill>
              </a:rPr>
              <a:t>Photomath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Αναγνώριση εικόνας για επίλυση προβλημάτων με βήμα προς βήμα λύση.</a:t>
            </a:r>
            <a:br>
              <a:rPr lang="el-GR" dirty="0" smtClean="0"/>
            </a:br>
            <a:r>
              <a:rPr lang="el-GR" dirty="0" smtClean="0"/>
              <a:t>Ιστοσελίδα: </a:t>
            </a:r>
            <a:r>
              <a:rPr lang="el-GR" dirty="0" smtClean="0">
                <a:hlinkClick r:id="rId3"/>
              </a:rPr>
              <a:t>https://www.photomath.com</a:t>
            </a:r>
            <a:endParaRPr lang="el-G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b="1" dirty="0" err="1" smtClean="0">
                <a:solidFill>
                  <a:srgbClr val="00B0F0"/>
                </a:solidFill>
              </a:rPr>
              <a:t>DreamBox</a:t>
            </a:r>
            <a:r>
              <a:rPr lang="el-GR" b="1" dirty="0" smtClean="0">
                <a:solidFill>
                  <a:srgbClr val="00B0F0"/>
                </a:solidFill>
              </a:rPr>
              <a:t> </a:t>
            </a:r>
            <a:r>
              <a:rPr lang="el-GR" b="1" dirty="0" err="1" smtClean="0">
                <a:solidFill>
                  <a:srgbClr val="00B0F0"/>
                </a:solidFill>
              </a:rPr>
              <a:t>Learning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Εξατομικευμένα μαθηματικά μαθήματα με ανατροφοδότηση σε πραγματικό χρόνο.</a:t>
            </a:r>
            <a:br>
              <a:rPr lang="el-GR" dirty="0" smtClean="0"/>
            </a:br>
            <a:r>
              <a:rPr lang="el-GR" dirty="0" smtClean="0"/>
              <a:t>Ιστοσελίδα: </a:t>
            </a:r>
            <a:r>
              <a:rPr lang="el-GR" dirty="0" smtClean="0">
                <a:hlinkClick r:id="rId4"/>
              </a:rPr>
              <a:t>https://www.dreambox.com</a:t>
            </a:r>
            <a:endParaRPr lang="el-G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b="1" dirty="0" err="1" smtClean="0">
                <a:solidFill>
                  <a:srgbClr val="00B0F0"/>
                </a:solidFill>
              </a:rPr>
              <a:t>Socratic</a:t>
            </a:r>
            <a:r>
              <a:rPr lang="el-GR" b="1" dirty="0" smtClean="0">
                <a:solidFill>
                  <a:srgbClr val="00B0F0"/>
                </a:solidFill>
              </a:rPr>
              <a:t> </a:t>
            </a:r>
            <a:r>
              <a:rPr lang="el-GR" b="1" dirty="0" err="1" smtClean="0">
                <a:solidFill>
                  <a:srgbClr val="00B0F0"/>
                </a:solidFill>
              </a:rPr>
              <a:t>by</a:t>
            </a:r>
            <a:r>
              <a:rPr lang="el-GR" b="1" dirty="0" smtClean="0">
                <a:solidFill>
                  <a:srgbClr val="00B0F0"/>
                </a:solidFill>
              </a:rPr>
              <a:t> </a:t>
            </a:r>
            <a:r>
              <a:rPr lang="el-GR" b="1" dirty="0" err="1" smtClean="0">
                <a:solidFill>
                  <a:srgbClr val="00B0F0"/>
                </a:solidFill>
              </a:rPr>
              <a:t>Google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Εξυπηρετεί προβλήματα σε μαθηματικά και άλλες επιστήμες με καθοδήγηση μέσω φωτογραφιών.</a:t>
            </a:r>
            <a:br>
              <a:rPr lang="el-GR" dirty="0" smtClean="0"/>
            </a:br>
            <a:r>
              <a:rPr lang="el-GR" dirty="0" smtClean="0"/>
              <a:t>Ιστοσελίδα: </a:t>
            </a:r>
            <a:r>
              <a:rPr lang="el-GR" dirty="0" smtClean="0">
                <a:hlinkClick r:id="rId5"/>
              </a:rPr>
              <a:t>https://socratic.org</a:t>
            </a:r>
            <a:endParaRPr lang="el-G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b="1" dirty="0" smtClean="0">
                <a:solidFill>
                  <a:srgbClr val="00B0F0"/>
                </a:solidFill>
              </a:rPr>
              <a:t>IXL </a:t>
            </a:r>
            <a:r>
              <a:rPr lang="el-GR" b="1" dirty="0" err="1" smtClean="0">
                <a:solidFill>
                  <a:srgbClr val="00B0F0"/>
                </a:solidFill>
              </a:rPr>
              <a:t>Learning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Εξατομικευμένη μάθηση με ανατροφοδότηση και βελτίωση δεξιοτήτων.</a:t>
            </a:r>
            <a:br>
              <a:rPr lang="el-GR" dirty="0" smtClean="0"/>
            </a:br>
            <a:r>
              <a:rPr lang="el-GR" dirty="0" smtClean="0"/>
              <a:t>Ιστοσελίδα: </a:t>
            </a:r>
            <a:r>
              <a:rPr lang="el-GR" dirty="0" smtClean="0">
                <a:hlinkClick r:id="rId6"/>
              </a:rPr>
              <a:t>https://www.ixl.com</a:t>
            </a:r>
            <a:endParaRPr lang="el-G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b="1" dirty="0" err="1" smtClean="0">
                <a:solidFill>
                  <a:srgbClr val="00B0F0"/>
                </a:solidFill>
              </a:rPr>
              <a:t>Knewton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Προσαρμοσμένα μαθησιακά υλικά για ενίσχυση μαθηματικών ικανοτήτων.</a:t>
            </a:r>
            <a:br>
              <a:rPr lang="el-GR" dirty="0" smtClean="0"/>
            </a:br>
            <a:r>
              <a:rPr lang="el-GR" dirty="0" smtClean="0"/>
              <a:t>Ιστοσελίδα: </a:t>
            </a:r>
            <a:r>
              <a:rPr lang="el-GR" dirty="0" smtClean="0">
                <a:hlinkClick r:id="rId7"/>
              </a:rPr>
              <a:t>https://www.knewton.com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4156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3d rendering artificial intelligence brain or ai br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749247" cy="647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" y="60960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CC"/>
                </a:solidFill>
              </a:rPr>
              <a:t>Τεχνητή Νοημοσύνη και Ανάλυση Λογοτεχνίας</a:t>
            </a:r>
            <a:endParaRPr lang="el-GR" sz="3200" dirty="0">
              <a:solidFill>
                <a:srgbClr val="FFFFCC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04800" y="1798925"/>
            <a:ext cx="3505200" cy="3797807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/>
              <a:t>Η ΤΝ διευκολύνει την κατανόηση των λογοτεχνικών έργων, εντοπίζοντας θεματολογία, κεντρικές ιδέες και λογοτεχνικά χαρακτηριστικά</a:t>
            </a:r>
            <a:r>
              <a:rPr lang="el-GR" sz="1600" b="1" dirty="0" smtClean="0"/>
              <a:t>.</a:t>
            </a:r>
          </a:p>
          <a:p>
            <a:endParaRPr lang="el-GR" sz="1600" b="1" dirty="0"/>
          </a:p>
          <a:p>
            <a:r>
              <a:rPr lang="el-GR" sz="1600" b="1" dirty="0"/>
              <a:t>Η αναγνώριση προτύπων και η ανάλυση φυσικής γλώσσας βοηθούν τους μαθητές να κατανοήσουν καλύτερα τα έργα</a:t>
            </a:r>
            <a:r>
              <a:rPr lang="el-GR" sz="1600" b="1" dirty="0" smtClean="0"/>
              <a:t>.</a:t>
            </a:r>
          </a:p>
          <a:p>
            <a:endParaRPr lang="el-GR" sz="1600" b="1" dirty="0"/>
          </a:p>
          <a:p>
            <a:r>
              <a:rPr lang="el-GR" sz="1600" b="1" dirty="0"/>
              <a:t>Η ανάλυση συναισθημάτων μέσω αλγορίθμων ενισχύει τη δυνατότητα κριτικής σκέψης και βοηθά στην αναγνώριση των τεχνικών των συγγραφέων</a:t>
            </a:r>
            <a:r>
              <a:rPr lang="el-GR" sz="1600" b="1" dirty="0" smtClean="0"/>
              <a:t>.</a:t>
            </a:r>
            <a:endParaRPr lang="el-GR" sz="1600" b="1" dirty="0"/>
          </a:p>
        </p:txBody>
      </p:sp>
    </p:spTree>
    <p:extLst>
      <p:ext uri="{BB962C8B-B14F-4D97-AF65-F5344CB8AC3E}">
        <p14:creationId xmlns:p14="http://schemas.microsoft.com/office/powerpoint/2010/main" val="314035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09600"/>
            <a:ext cx="9296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CC"/>
                </a:solidFill>
              </a:rPr>
              <a:t>Εξατομίκευση και Προσαρμογή Περιεχομένου με ΤΝ</a:t>
            </a:r>
            <a:endParaRPr lang="el-GR" sz="3200" b="1" dirty="0">
              <a:solidFill>
                <a:srgbClr val="FFFFCC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0480" y="2209800"/>
            <a:ext cx="3505200" cy="32004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Συστήματα ΤΝ αναλύουν τα αναγνωστικά ενδιαφέροντα των μαθητών και προτείνουν βιβλία που ταιριάζουν με τις προτιμήσεις τους</a:t>
            </a:r>
            <a:r>
              <a:rPr lang="el-GR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</a:p>
          <a:p>
            <a:endParaRPr lang="el-GR" sz="16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l-GR" sz="1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Η εξατομίκευση ενισχύει τη σύνδεση του μαθητή με τη λογοτεχνία, προάγοντας την ατομική εμπλοκή και το προσωπικό ενδιαφέρον.</a:t>
            </a:r>
          </a:p>
          <a:p>
            <a:endParaRPr lang="el-GR" sz="16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l-GR" sz="1600" dirty="0">
              <a:solidFill>
                <a:schemeClr val="accent3">
                  <a:lumMod val="75000"/>
                </a:schemeClr>
              </a:solidFill>
            </a:endParaRPr>
          </a:p>
          <a:p>
            <a:pPr marL="18288" indent="0">
              <a:buNone/>
            </a:pPr>
            <a:endParaRPr lang="el-GR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611112" y="2286000"/>
            <a:ext cx="2514600" cy="255803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el-GR" sz="16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l-GR" sz="1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Η εξατομικευμένη μάθηση κάνει τη διαδικασία της ανακάλυψης βιβλίων πιο ενδιαφέρουσα, διευκολύνοντας τη βαθύτερη κατανόηση των λογοτεχνικών έργων.</a:t>
            </a:r>
          </a:p>
          <a:p>
            <a:endParaRPr lang="el-GR" sz="1600" dirty="0">
              <a:solidFill>
                <a:schemeClr val="accent3">
                  <a:lumMod val="75000"/>
                </a:schemeClr>
              </a:solidFill>
            </a:endParaRPr>
          </a:p>
          <a:p>
            <a:pPr marL="18288" indent="0">
              <a:buNone/>
            </a:pPr>
            <a:endParaRPr lang="el-GR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2533" name="Picture 5" descr="https://tse2.mm.bing.net/th?id=OIP.ThwYkpdCYkIIEJXBoJXQoQHaHa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286000"/>
            <a:ext cx="335280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8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llustrative image of a robot, Artificial Intelligence (AI); (PhonlamaiPhoto; iStock by Getty Image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" y="762000"/>
            <a:ext cx="9137904" cy="571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29768" y="223391"/>
            <a:ext cx="868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0070C0"/>
                </a:solidFill>
              </a:rPr>
              <a:t>Ανάπτυξη Κριτικής Σκέψης και </a:t>
            </a:r>
          </a:p>
          <a:p>
            <a:pPr algn="ctr"/>
            <a:r>
              <a:rPr lang="el-GR" sz="3200" b="1" dirty="0" smtClean="0">
                <a:solidFill>
                  <a:srgbClr val="0070C0"/>
                </a:solidFill>
              </a:rPr>
              <a:t>Ενεργής Συμμετοχής</a:t>
            </a:r>
            <a:endParaRPr lang="el-GR" sz="32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73152" y="1066800"/>
            <a:ext cx="3413760" cy="38862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dirty="0">
                <a:solidFill>
                  <a:schemeClr val="bg1"/>
                </a:solidFill>
              </a:rPr>
              <a:t>Η ΤΝ επεκτείνει τις παραδοσιακές μεθόδους ανάλυσης και ενσωματώνει σύγχρονα εργαλεία που υποστηρίζουν την κριτική σκέψη και την κατανόηση των έργων</a:t>
            </a:r>
            <a:r>
              <a:rPr lang="el-GR" sz="1600" dirty="0" smtClean="0">
                <a:solidFill>
                  <a:schemeClr val="bg1"/>
                </a:solidFill>
              </a:rPr>
              <a:t>.</a:t>
            </a:r>
          </a:p>
          <a:p>
            <a:endParaRPr lang="el-GR" sz="1600" dirty="0">
              <a:solidFill>
                <a:schemeClr val="bg1"/>
              </a:solidFill>
            </a:endParaRPr>
          </a:p>
          <a:p>
            <a:r>
              <a:rPr lang="el-GR" sz="1600" dirty="0">
                <a:solidFill>
                  <a:schemeClr val="bg1"/>
                </a:solidFill>
              </a:rPr>
              <a:t>Η χρήση ανάλυσης συναισθημάτων, δεδομένων και εξατομικευμένων προτάσεων δημιουργεί μια πιο δυναμική μαθησιακή εμπειρία</a:t>
            </a:r>
            <a:r>
              <a:rPr lang="el-GR" sz="1600" dirty="0" smtClean="0">
                <a:solidFill>
                  <a:schemeClr val="bg1"/>
                </a:solidFill>
              </a:rPr>
              <a:t>.</a:t>
            </a:r>
          </a:p>
          <a:p>
            <a:endParaRPr lang="el-GR" sz="16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29400" y="2463433"/>
            <a:ext cx="24627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ΤΝ ενισχύει την ενεργό συμμετοχή των μαθητών, καθιστώντας τη διδασκαλία της λογοτεχνίας πιο καινοτόμο και ελκυστική.</a:t>
            </a:r>
            <a:endParaRPr lang="el-GR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59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tse4.mm.bing.net/th?id=OIP.hwvH_ZysyxVD1OU2dp0dsAHaEK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13449"/>
            <a:ext cx="4038600" cy="305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606552"/>
            <a:ext cx="7543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Πλατφόρμες </a:t>
            </a:r>
          </a:p>
          <a:p>
            <a:r>
              <a:rPr lang="el-GR" sz="3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Τεχνητής Νοημοσύνης </a:t>
            </a:r>
          </a:p>
          <a:p>
            <a:r>
              <a:rPr lang="el-GR" sz="3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για την Ενίσχυση </a:t>
            </a:r>
          </a:p>
          <a:p>
            <a:r>
              <a:rPr lang="el-GR" sz="3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Κατανόησης Λογοτεχνίας</a:t>
            </a:r>
            <a:endParaRPr lang="el-GR" sz="32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568452" y="3167853"/>
            <a:ext cx="7909560" cy="29718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 err="1">
                <a:solidFill>
                  <a:srgbClr val="00B0F0"/>
                </a:solidFill>
              </a:rPr>
              <a:t>Grammarly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Βελτιώνει τη γραμματική, το ύφος και τη σαφήνεια κειμένων για καλύτερες αναλύσεις και κριτικές.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 err="1" smtClean="0">
                <a:hlinkClick r:id="rId3"/>
              </a:rPr>
              <a:t>grammarly.com</a:t>
            </a:r>
            <a:endParaRPr lang="el-GR" sz="1600" dirty="0" smtClean="0"/>
          </a:p>
          <a:p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Scribd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Εξατομικευμένες προτάσεις βιβλίων και περιεχομένων βάσει αναγνωστικών προτιμήσεων.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 err="1" smtClean="0">
                <a:hlinkClick r:id="rId4"/>
              </a:rPr>
              <a:t>scribd.com</a:t>
            </a:r>
            <a:endParaRPr lang="el-GR" sz="1600" dirty="0" smtClean="0"/>
          </a:p>
          <a:p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Turnitin</a:t>
            </a:r>
            <a:r>
              <a:rPr lang="el-GR" sz="1600" dirty="0"/>
              <a:t>: Ανάλυση γραπτών και ανατροφοδότηση για τη δομή και την ποιότητα κειμένων.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 err="1" smtClean="0">
                <a:hlinkClick r:id="rId5"/>
              </a:rPr>
              <a:t>turnitin.com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84780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se4.mm.bing.net/th?id=OIP.hwvH_ZysyxVD1OU2dp0dsAHaEK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2400"/>
            <a:ext cx="4038600" cy="305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 txBox="1">
            <a:spLocks/>
          </p:cNvSpPr>
          <p:nvPr/>
        </p:nvSpPr>
        <p:spPr>
          <a:xfrm>
            <a:off x="228600" y="457201"/>
            <a:ext cx="5029200" cy="40386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 err="1">
                <a:solidFill>
                  <a:srgbClr val="00B0F0"/>
                </a:solidFill>
              </a:rPr>
              <a:t>LitCharts</a:t>
            </a:r>
            <a:r>
              <a:rPr lang="el-GR" sz="1600" dirty="0"/>
              <a:t>: Λεπτομερείς αναλύσεις λογοτεχνικών έργων με τη βοήθεια εργαλείων ανάλυσης.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 err="1">
                <a:hlinkClick r:id="rId3"/>
              </a:rPr>
              <a:t>litcharts.com</a:t>
            </a:r>
            <a:endParaRPr lang="el-GR" sz="1600" dirty="0"/>
          </a:p>
          <a:p>
            <a:endParaRPr lang="el-GR" sz="1600" b="1" dirty="0" smtClean="0"/>
          </a:p>
          <a:p>
            <a:r>
              <a:rPr lang="el-GR" sz="1600" b="1" dirty="0" err="1" smtClean="0">
                <a:solidFill>
                  <a:srgbClr val="00B0F0"/>
                </a:solidFill>
              </a:rPr>
              <a:t>Natural</a:t>
            </a:r>
            <a:r>
              <a:rPr lang="el-GR" sz="1600" b="1" dirty="0" smtClean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Reader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Μετατρέπει κείμενα σε ομιλία για καλύτερη κατανόηση συναισθηματικών και θεματικών στοιχείων.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 err="1" smtClean="0">
                <a:hlinkClick r:id="rId4"/>
              </a:rPr>
              <a:t>naturalreaders.com</a:t>
            </a:r>
            <a:endParaRPr lang="el-GR" sz="1600" dirty="0" smtClean="0"/>
          </a:p>
          <a:p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QuillBot</a:t>
            </a:r>
            <a:r>
              <a:rPr lang="el-GR" sz="1600" dirty="0"/>
              <a:t>: Βοηθά στη σύνταξη, βελτίωση ύφους και αναδιάρθρωση προτάσεων για καλύτερη κατανόηση κειμένων.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 err="1" smtClean="0">
                <a:hlinkClick r:id="rId5"/>
              </a:rPr>
              <a:t>quillbot.com</a:t>
            </a:r>
            <a:endParaRPr lang="el-GR" sz="1600" dirty="0" smtClean="0"/>
          </a:p>
          <a:p>
            <a:endParaRPr lang="el-GR" sz="16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28600" y="4142232"/>
            <a:ext cx="7315200" cy="28956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Storybird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Δημιουργία λογοτεχνικών έργων με ανατροφοδότηση και παρακολούθηση προόδου μέσω ΤΝ.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 err="1" smtClean="0">
                <a:hlinkClick r:id="rId6"/>
              </a:rPr>
              <a:t>storybird.com</a:t>
            </a:r>
            <a:endParaRPr lang="el-GR" sz="1600" dirty="0" smtClean="0"/>
          </a:p>
          <a:p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DeepAI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Text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Analysis</a:t>
            </a:r>
            <a:r>
              <a:rPr lang="el-GR" sz="1600" b="1" dirty="0">
                <a:solidFill>
                  <a:srgbClr val="00B0F0"/>
                </a:solidFill>
              </a:rPr>
              <a:t> API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Ανάλυση κειμένων με χαρακτηριστικά όπως συναισθηματική ανάλυση και εξαγωγή θεμάτων.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 err="1">
                <a:hlinkClick r:id="rId7"/>
              </a:rPr>
              <a:t>deepai.org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218475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efinisi Artificial Intelligen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44" y="1981200"/>
            <a:ext cx="44196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33400" y="30480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CC"/>
                </a:solidFill>
              </a:rPr>
              <a:t>Ενίσχυση της Κατανόησης Ιστορίας μέσω Τεχνητής Νοημοσύνης</a:t>
            </a:r>
            <a:endParaRPr lang="el-GR" sz="3200" b="1" dirty="0">
              <a:solidFill>
                <a:srgbClr val="FFFFCC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92024" y="1600200"/>
            <a:ext cx="4785360" cy="38862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>
                <a:solidFill>
                  <a:srgbClr val="00B0F0"/>
                </a:solidFill>
              </a:rPr>
              <a:t>Ανάλυση μεγάλων δεδομένων (</a:t>
            </a:r>
            <a:r>
              <a:rPr lang="el-GR" sz="1600" b="1" dirty="0" err="1">
                <a:solidFill>
                  <a:srgbClr val="00B0F0"/>
                </a:solidFill>
              </a:rPr>
              <a:t>Big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Data</a:t>
            </a:r>
            <a:r>
              <a:rPr lang="el-GR" sz="1600" b="1" dirty="0">
                <a:solidFill>
                  <a:srgbClr val="00B0F0"/>
                </a:solidFill>
              </a:rPr>
              <a:t>)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Επιτρέπει τη σύνθεση πληροφοριών από πολλές πηγές και ανακαλύπτει κρυφές σχέσεις μεταξύ ιστορικών γεγονότων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Διαδραστικά</a:t>
            </a:r>
            <a:r>
              <a:rPr lang="el-GR" sz="1600" b="1" dirty="0">
                <a:solidFill>
                  <a:srgbClr val="00B0F0"/>
                </a:solidFill>
              </a:rPr>
              <a:t> εργαλεία</a:t>
            </a:r>
            <a:r>
              <a:rPr lang="el-GR" sz="1600" dirty="0"/>
              <a:t>: Χρονοδιαγράμματα, εικονικές περιηγήσεις και ανάλυση κειμένων επιτρέπουν στους μαθητές να βιώσουν την ιστορία </a:t>
            </a:r>
            <a:r>
              <a:rPr lang="el-GR" sz="1600" dirty="0" err="1"/>
              <a:t>διαδραστικά</a:t>
            </a:r>
            <a:r>
              <a:rPr lang="el-GR" sz="1600" dirty="0"/>
              <a:t> και εντυπωσιακά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b="1" dirty="0">
                <a:solidFill>
                  <a:srgbClr val="00B0F0"/>
                </a:solidFill>
              </a:rPr>
              <a:t>Βιωματική μάθηση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Οι μαθητές μπορούν να εξετάσουν διαφορετικές εκδοχές ιστορικών γεγονότων, ενισχύοντας την κριτική σκέψη και την ανάλυση του ιστορικού πλαισίου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b="1" dirty="0">
                <a:solidFill>
                  <a:srgbClr val="00B0F0"/>
                </a:solidFill>
              </a:rPr>
              <a:t>Εφαρμογές ΤΝ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Χρησιμοποιούνται για να βοηθήσουν στην αναγνώριση μοτίβων και την κατανόηση της κοινωνικής και πολιτικής διάστασης της ιστορίας.</a:t>
            </a:r>
          </a:p>
        </p:txBody>
      </p:sp>
    </p:spTree>
    <p:extLst>
      <p:ext uri="{BB962C8B-B14F-4D97-AF65-F5344CB8AC3E}">
        <p14:creationId xmlns:p14="http://schemas.microsoft.com/office/powerpoint/2010/main" val="83846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3d rendering artificial intelligence brain or ai br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620" y="1600200"/>
            <a:ext cx="4755596" cy="462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0" y="30480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Βελτίωση της Κριτικής Σκέψης </a:t>
            </a:r>
          </a:p>
          <a:p>
            <a:pPr algn="ctr"/>
            <a:r>
              <a:rPr lang="el-GR" sz="3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και Ανάλυσης</a:t>
            </a:r>
            <a:endParaRPr lang="el-GR" sz="32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52400" y="1676400"/>
            <a:ext cx="5638800" cy="38862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>
                <a:solidFill>
                  <a:srgbClr val="00B0F0"/>
                </a:solidFill>
              </a:rPr>
              <a:t>Ανάπτυξη κριτικής σκέψης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Η ΤΝ βοηθά τους μαθητές να συγκρίνουν και να αναλύσουν διαφορετικές πηγές, κατανοώντας τα ιστορικά γεγονότα από πολλές οπτικές γωνίες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b="1" dirty="0">
                <a:solidFill>
                  <a:srgbClr val="00B0F0"/>
                </a:solidFill>
              </a:rPr>
              <a:t>Ανάλυση και αξιολόγηση πηγών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Οι μαθητές αναγνωρίζουν προκαταλήψεις και αναλύουν τη σημασία και την αξιοπιστία των ιστορικών πηγών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b="1" dirty="0">
                <a:solidFill>
                  <a:srgbClr val="00B0F0"/>
                </a:solidFill>
              </a:rPr>
              <a:t>Προσωποποιημένη μάθηση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Εξατομικευμένο εκπαιδευτικό περιεχόμενο με βάση τις ανάγκες και προτιμήσεις κάθε μαθητή, ενισχύοντας τη συμμετοχή τους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b="1" dirty="0">
                <a:solidFill>
                  <a:srgbClr val="00B0F0"/>
                </a:solidFill>
              </a:rPr>
              <a:t>Εργαλεία προσαρμοσμένα στις ανάγκες του μαθητή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Παράδειγμα η χρήση της </a:t>
            </a:r>
            <a:r>
              <a:rPr lang="el-GR" sz="1600" b="1" dirty="0" err="1"/>
              <a:t>Khan</a:t>
            </a:r>
            <a:r>
              <a:rPr lang="el-GR" sz="1600" b="1" dirty="0"/>
              <a:t> </a:t>
            </a:r>
            <a:r>
              <a:rPr lang="el-GR" sz="1600" b="1" dirty="0" err="1"/>
              <a:t>Academy</a:t>
            </a:r>
            <a:r>
              <a:rPr lang="el-GR" sz="1600" dirty="0"/>
              <a:t> για προσαρμοσμένα μαθήματα και ασκήσεις.</a:t>
            </a:r>
          </a:p>
        </p:txBody>
      </p:sp>
    </p:spTree>
    <p:extLst>
      <p:ext uri="{BB962C8B-B14F-4D97-AF65-F5344CB8AC3E}">
        <p14:creationId xmlns:p14="http://schemas.microsoft.com/office/powerpoint/2010/main" val="312362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se3.mm.bing.net/th?id=OIP.y8PMhhSGjj89094-cPYcEgHaE8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24000"/>
            <a:ext cx="5791200" cy="463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5800" y="30480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Εφαρμογές και Έρευνες στην Εκπαίδευση Ιστορίας</a:t>
            </a:r>
            <a:endParaRPr lang="el-GR" sz="32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52400" y="1524000"/>
            <a:ext cx="4785360" cy="28194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>
                <a:solidFill>
                  <a:srgbClr val="00B0F0"/>
                </a:solidFill>
              </a:rPr>
              <a:t>Μελέτες και έρευνες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Η μελέτη του Κοφτερού (2021) και του </a:t>
            </a:r>
            <a:r>
              <a:rPr lang="el-GR" sz="1600" dirty="0" err="1"/>
              <a:t>Χατζηχριστοφή</a:t>
            </a:r>
            <a:r>
              <a:rPr lang="el-GR" sz="1600" dirty="0"/>
              <a:t> (2020) δείχνουν πώς η ΤΝ ενσωματώνεται στην εκπαίδευση της ιστορίας με πραγματικά παραδείγματα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b="1" dirty="0">
                <a:solidFill>
                  <a:srgbClr val="00B0F0"/>
                </a:solidFill>
              </a:rPr>
              <a:t>Σύνθεση δεδομένων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Η ΤΝ βοηθά στην ανακάλυψη συνδέσεων και σχέσεων μεταξύ ιστορικών γεγονότων, προσφέροντας διαφορετικές οπτικές γωνίες</a:t>
            </a:r>
            <a:r>
              <a:rPr lang="el-GR" sz="1600" dirty="0" smtClean="0"/>
              <a:t>.</a:t>
            </a:r>
          </a:p>
          <a:p>
            <a:endParaRPr lang="el-GR" sz="16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21920" y="4339733"/>
            <a:ext cx="5897880" cy="38862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 smtClean="0">
                <a:solidFill>
                  <a:srgbClr val="00B0F0"/>
                </a:solidFill>
              </a:rPr>
              <a:t>Ενίσχυση </a:t>
            </a:r>
            <a:r>
              <a:rPr lang="el-GR" sz="1600" b="1" dirty="0">
                <a:solidFill>
                  <a:srgbClr val="00B0F0"/>
                </a:solidFill>
              </a:rPr>
              <a:t>της ανάλυσης ιστορικών δεδομένων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Στοχεύει στην καλύτερη κατανόηση των ιστορικών διαδικασιών μέσω της αναλυτικής σκέψης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b="1" dirty="0">
                <a:solidFill>
                  <a:srgbClr val="00B0F0"/>
                </a:solidFill>
              </a:rPr>
              <a:t>Ανάγκη για περαιτέρω έρευνα</a:t>
            </a:r>
            <a:r>
              <a:rPr lang="el-GR" sz="1600" dirty="0">
                <a:solidFill>
                  <a:srgbClr val="00B0F0"/>
                </a:solidFill>
              </a:rPr>
              <a:t>: </a:t>
            </a:r>
            <a:r>
              <a:rPr lang="el-GR" sz="1600" dirty="0"/>
              <a:t>Υπάρχουν σημαντικά εργαλεία, αλλά απαιτείται περισσότερη έρευνα για την ολοκληρωμένη χρήση της ΤΝ στην εκπαίδευση ιστορίας.</a:t>
            </a:r>
          </a:p>
        </p:txBody>
      </p:sp>
    </p:spTree>
    <p:extLst>
      <p:ext uri="{BB962C8B-B14F-4D97-AF65-F5344CB8AC3E}">
        <p14:creationId xmlns:p14="http://schemas.microsoft.com/office/powerpoint/2010/main" val="140348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i Wallpap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1" y="2209800"/>
            <a:ext cx="5486400" cy="399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7544" y="304800"/>
            <a:ext cx="8229600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l-GR" sz="36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Εκπαίδευση και οι Σύγχρονες Προκλήσεις</a:t>
            </a:r>
            <a:endParaRPr lang="el-GR" sz="36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62744" y="1512976"/>
            <a:ext cx="8295456" cy="469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800" dirty="0" smtClean="0"/>
              <a:t>Η εκπαίδευση αποτελεί θεμελιώδη πυλώνα για </a:t>
            </a:r>
          </a:p>
          <a:p>
            <a:pPr marL="0" indent="0">
              <a:buNone/>
            </a:pPr>
            <a:r>
              <a:rPr lang="el-GR" sz="1800" dirty="0" smtClean="0"/>
              <a:t>την προσωπική ανάπτυξη και την προετοιμασία </a:t>
            </a:r>
          </a:p>
          <a:p>
            <a:pPr marL="0" indent="0">
              <a:buNone/>
            </a:pPr>
            <a:r>
              <a:rPr lang="el-GR" sz="1800" dirty="0" smtClean="0"/>
              <a:t>των μελλοντικών γενεών.</a:t>
            </a:r>
          </a:p>
          <a:p>
            <a:endParaRPr lang="el-GR" sz="1800" dirty="0" smtClean="0"/>
          </a:p>
          <a:p>
            <a:r>
              <a:rPr lang="el-GR" sz="1800" dirty="0" smtClean="0"/>
              <a:t>Σήμερα, η ανάγκη για καινοτόμες </a:t>
            </a:r>
          </a:p>
          <a:p>
            <a:pPr marL="0" indent="0">
              <a:buNone/>
            </a:pPr>
            <a:r>
              <a:rPr lang="el-GR" sz="1800" dirty="0" smtClean="0"/>
              <a:t>στρατηγικές διδασκαλίας είναι πιο </a:t>
            </a:r>
          </a:p>
          <a:p>
            <a:pPr marL="0" indent="0">
              <a:buNone/>
            </a:pPr>
            <a:r>
              <a:rPr lang="el-GR" sz="1800" dirty="0" smtClean="0"/>
              <a:t>επιτακτική από ποτέ.</a:t>
            </a:r>
          </a:p>
          <a:p>
            <a:endParaRPr lang="el-GR" sz="1800" dirty="0" smtClean="0"/>
          </a:p>
          <a:p>
            <a:r>
              <a:rPr lang="el-GR" sz="1800" dirty="0" smtClean="0"/>
              <a:t>Οι μαθητές αντιμετωπίζουν </a:t>
            </a:r>
            <a:r>
              <a:rPr lang="el-GR" sz="1800" dirty="0" err="1" smtClean="0"/>
              <a:t>αυξανό</a:t>
            </a:r>
            <a:r>
              <a:rPr lang="el-GR" sz="1800" dirty="0" smtClean="0"/>
              <a:t>-</a:t>
            </a:r>
          </a:p>
          <a:p>
            <a:pPr marL="0" indent="0">
              <a:buNone/>
            </a:pPr>
            <a:r>
              <a:rPr lang="el-GR" sz="1800" dirty="0" err="1" smtClean="0"/>
              <a:t>μενες</a:t>
            </a:r>
            <a:r>
              <a:rPr lang="el-GR" sz="1800" dirty="0" smtClean="0"/>
              <a:t> προκλήσεις σε τομείς όπως τα </a:t>
            </a:r>
          </a:p>
          <a:p>
            <a:pPr marL="0" indent="0">
              <a:buNone/>
            </a:pPr>
            <a:r>
              <a:rPr lang="el-GR" sz="1800" dirty="0" smtClean="0"/>
              <a:t>μαθηματικά, τη λογοτεχνία και την ιστορία.</a:t>
            </a:r>
          </a:p>
          <a:p>
            <a:endParaRPr lang="el-GR" sz="1800" dirty="0" smtClean="0"/>
          </a:p>
          <a:p>
            <a:r>
              <a:rPr lang="el-GR" sz="1800" dirty="0" smtClean="0"/>
              <a:t>Η ενίσχυση της κατανόησης αυτών των</a:t>
            </a:r>
          </a:p>
          <a:p>
            <a:pPr marL="0" indent="0">
              <a:buNone/>
            </a:pPr>
            <a:r>
              <a:rPr lang="el-GR" sz="1800" dirty="0" smtClean="0"/>
              <a:t> αντικειμένων είναι κρίσιμη για την </a:t>
            </a:r>
          </a:p>
          <a:p>
            <a:pPr marL="0" indent="0">
              <a:buNone/>
            </a:pPr>
            <a:r>
              <a:rPr lang="el-GR" sz="1800" dirty="0" smtClean="0"/>
              <a:t>ανάπτυξη μαθησιακών δεξιοτήτων, κριτικής</a:t>
            </a:r>
          </a:p>
          <a:p>
            <a:pPr marL="0" indent="0">
              <a:buNone/>
            </a:pPr>
            <a:r>
              <a:rPr lang="el-GR" sz="1800" dirty="0" smtClean="0"/>
              <a:t> σκέψης και δημιουργικότητας.</a:t>
            </a: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84246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se4.mm.bing.net/th?id=OIP.OUEDmKzNxKg0QlO0k5DsigHaE_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719" y="1352720"/>
            <a:ext cx="7349351" cy="495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14528" y="381000"/>
            <a:ext cx="8305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Πλατφόρμες Τεχνητής Νοημοσύνης </a:t>
            </a:r>
          </a:p>
          <a:p>
            <a:pPr algn="ctr"/>
            <a:r>
              <a:rPr lang="el-GR" sz="3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για την Ενίσχυση Κατανόησης της Ιστορίας</a:t>
            </a:r>
            <a:endParaRPr lang="el-GR" sz="32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21336" y="1752600"/>
            <a:ext cx="4267200" cy="38862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 err="1">
                <a:solidFill>
                  <a:srgbClr val="00B0F0"/>
                </a:solidFill>
              </a:rPr>
              <a:t>Google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Arts</a:t>
            </a:r>
            <a:r>
              <a:rPr lang="el-GR" sz="1600" b="1" dirty="0">
                <a:solidFill>
                  <a:srgbClr val="00B0F0"/>
                </a:solidFill>
              </a:rPr>
              <a:t> &amp; </a:t>
            </a:r>
            <a:r>
              <a:rPr lang="el-GR" sz="1600" b="1" dirty="0" err="1">
                <a:solidFill>
                  <a:srgbClr val="00B0F0"/>
                </a:solidFill>
              </a:rPr>
              <a:t>Culture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/>
              <a:t>Εξερεύνηση ιστορικών αντικειμένων, μουσείων και εκθεμάτων με τη χρήση ΤΝ.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3"/>
              </a:rPr>
              <a:t>https://artsandculture.google.com</a:t>
            </a:r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TimeMaps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 err="1"/>
              <a:t>Διαδραστικοί</a:t>
            </a:r>
            <a:r>
              <a:rPr lang="el-GR" sz="1600" dirty="0"/>
              <a:t> χάρτες και χρονικές γραμμές για την κατανόηση ιστορικών γεγονότων με ΤΝ.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4"/>
              </a:rPr>
              <a:t>https://www.timemaps.com</a:t>
            </a:r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Khan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Academy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/>
              <a:t>Εξατομικευμένα μαθήματα Ιστορίας με τη χρήση ΤΝ.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5"/>
              </a:rPr>
              <a:t>https://</a:t>
            </a:r>
            <a:r>
              <a:rPr lang="el-GR" sz="1600" dirty="0" smtClean="0">
                <a:hlinkClick r:id="rId5"/>
              </a:rPr>
              <a:t>www.khanacademy.org</a:t>
            </a:r>
            <a:endParaRPr lang="el-GR" sz="16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76200" y="5791200"/>
            <a:ext cx="7802880" cy="12954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 err="1" smtClean="0">
                <a:solidFill>
                  <a:srgbClr val="00B0F0"/>
                </a:solidFill>
              </a:rPr>
              <a:t>Historypin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/>
              <a:t>Δημιουργία και ανακάλυψη ιστορικών συλλογών με ψηφιακά υλικά σε χάρτες και χρονικές γραμμές.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6"/>
              </a:rPr>
              <a:t>https://</a:t>
            </a:r>
            <a:r>
              <a:rPr lang="el-GR" sz="1600" dirty="0" smtClean="0">
                <a:hlinkClick r:id="rId6"/>
              </a:rPr>
              <a:t>www.historypin.org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300605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533400" y="457200"/>
            <a:ext cx="7924800" cy="38862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>
                <a:solidFill>
                  <a:srgbClr val="00B0F0"/>
                </a:solidFill>
              </a:rPr>
              <a:t>HSTRY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 err="1"/>
              <a:t>Διαδραστικές</a:t>
            </a:r>
            <a:r>
              <a:rPr lang="el-GR" sz="1600" dirty="0"/>
              <a:t> </a:t>
            </a:r>
            <a:r>
              <a:rPr lang="el-GR" sz="1600" dirty="0" err="1"/>
              <a:t>χρονοσειρές</a:t>
            </a:r>
            <a:r>
              <a:rPr lang="el-GR" sz="1600" dirty="0"/>
              <a:t> ιστορικών γεγονότων με ανατροφοδότηση για τη κατανόηση της Ιστορίας.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2"/>
              </a:rPr>
              <a:t>https://hstry.co</a:t>
            </a:r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The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British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Museum’s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Collection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Online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/>
              <a:t>Εξερεύνηση και ανάλυση ιστορικών αντικειμένων μέσω ψηφιακών εκθέσεων.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3"/>
              </a:rPr>
              <a:t>https://www.britishmuseum.org</a:t>
            </a:r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World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History</a:t>
            </a:r>
            <a:r>
              <a:rPr lang="el-GR" sz="1600" b="1" dirty="0">
                <a:solidFill>
                  <a:srgbClr val="00B0F0"/>
                </a:solidFill>
              </a:rPr>
              <a:t> Project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/>
              <a:t>Εξατομικευμένα μαθήματα Ιστορίας με ανάλυση αιτίου-αποτελέσματος.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4"/>
              </a:rPr>
              <a:t>https://worldhistoryproject.org</a:t>
            </a:r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Facing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History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and</a:t>
            </a:r>
            <a:r>
              <a:rPr lang="el-GR" sz="1600" b="1" dirty="0">
                <a:solidFill>
                  <a:srgbClr val="00B0F0"/>
                </a:solidFill>
              </a:rPr>
              <a:t> </a:t>
            </a:r>
            <a:r>
              <a:rPr lang="el-GR" sz="1600" b="1" dirty="0" err="1">
                <a:solidFill>
                  <a:srgbClr val="00B0F0"/>
                </a:solidFill>
              </a:rPr>
              <a:t>Ourselves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/>
              <a:t>Εκπαιδευτικά εργαλεία για ιστορικά γεγονότα με έμφαση στις κοινωνικές και ηθικές πτυχές.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5"/>
              </a:rPr>
              <a:t>https://www.facinghistory.org</a:t>
            </a:r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ChronoZoom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 err="1"/>
              <a:t>Διαδραστική</a:t>
            </a:r>
            <a:r>
              <a:rPr lang="el-GR" sz="1600" dirty="0"/>
              <a:t> πλατφόρμα με </a:t>
            </a:r>
            <a:r>
              <a:rPr lang="el-GR" sz="1600" dirty="0" err="1"/>
              <a:t>χρονογραμμές</a:t>
            </a:r>
            <a:r>
              <a:rPr lang="el-GR" sz="1600" dirty="0"/>
              <a:t> για την κατανόηση παγκόσμιας Ιστορίας.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6"/>
              </a:rPr>
              <a:t>http://www.chronozoom.com</a:t>
            </a:r>
            <a:endParaRPr lang="el-GR" sz="1600" dirty="0"/>
          </a:p>
          <a:p>
            <a:r>
              <a:rPr lang="el-GR" sz="1600" b="1" dirty="0" err="1">
                <a:solidFill>
                  <a:srgbClr val="00B0F0"/>
                </a:solidFill>
              </a:rPr>
              <a:t>Socrative</a:t>
            </a:r>
            <a:r>
              <a:rPr lang="el-GR" sz="1600" dirty="0"/>
              <a:t/>
            </a:r>
            <a:br>
              <a:rPr lang="el-GR" sz="1600" dirty="0"/>
            </a:br>
            <a:r>
              <a:rPr lang="el-GR" sz="1600" dirty="0" err="1"/>
              <a:t>Διαδραστικά</a:t>
            </a:r>
            <a:r>
              <a:rPr lang="el-GR" sz="1600" dirty="0"/>
              <a:t> κουίζ και εξετάσεις Ιστορίας με ανατροφοδότηση σε πραγματικό χρόνο.</a:t>
            </a:r>
            <a:br>
              <a:rPr lang="el-GR" sz="1600" dirty="0"/>
            </a:br>
            <a:r>
              <a:rPr lang="el-GR" sz="1600" dirty="0"/>
              <a:t>Ιστοσελίδα: </a:t>
            </a:r>
            <a:r>
              <a:rPr lang="el-GR" sz="1600" dirty="0">
                <a:hlinkClick r:id="rId7"/>
              </a:rPr>
              <a:t>https://www.socrative.com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362542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2440" y="533400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err="1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Διαδραστικές</a:t>
            </a:r>
            <a:r>
              <a:rPr lang="el-GR" sz="32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Ελληνικές Εκπαιδευτικές Πλατφόρμες</a:t>
            </a:r>
            <a:endParaRPr lang="el-GR" sz="32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72440" y="1828800"/>
            <a:ext cx="7985760" cy="4483607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/>
              <a:t>e-</a:t>
            </a:r>
            <a:r>
              <a:rPr lang="el-GR" sz="1600" b="1" dirty="0" err="1"/>
              <a:t>me</a:t>
            </a:r>
            <a:r>
              <a:rPr lang="el-GR" sz="1600" dirty="0"/>
              <a:t>: Υποστηρίζεται από το Υπουργείο Παιδείας, προσφέροντας εργαλεία διαχείρισης και δημιουργίας μαθημάτων.</a:t>
            </a:r>
            <a:br>
              <a:rPr lang="el-GR" sz="1600" dirty="0"/>
            </a:br>
            <a:r>
              <a:rPr lang="el-GR" sz="1600" dirty="0">
                <a:hlinkClick r:id="rId2"/>
              </a:rPr>
              <a:t>e-</a:t>
            </a:r>
            <a:r>
              <a:rPr lang="el-GR" sz="1600" dirty="0" err="1">
                <a:hlinkClick r:id="rId2"/>
              </a:rPr>
              <a:t>me.edu.gr</a:t>
            </a:r>
            <a:endParaRPr lang="el-GR" sz="1600" dirty="0"/>
          </a:p>
          <a:p>
            <a:r>
              <a:rPr lang="el-GR" sz="1600" b="1" dirty="0" err="1"/>
              <a:t>Mathema</a:t>
            </a:r>
            <a:r>
              <a:rPr lang="el-GR" sz="1600" dirty="0"/>
              <a:t>: </a:t>
            </a:r>
            <a:r>
              <a:rPr lang="el-GR" sz="1600" dirty="0" err="1"/>
              <a:t>Διαδραστικά</a:t>
            </a:r>
            <a:r>
              <a:rPr lang="el-GR" sz="1600" dirty="0"/>
              <a:t> εργαλεία για τη διδασκαλία μαθηματικών.</a:t>
            </a:r>
            <a:br>
              <a:rPr lang="el-GR" sz="1600" dirty="0"/>
            </a:br>
            <a:r>
              <a:rPr lang="el-GR" sz="1600" dirty="0" err="1">
                <a:hlinkClick r:id="rId3"/>
              </a:rPr>
              <a:t>mathema.gr</a:t>
            </a:r>
            <a:endParaRPr lang="el-GR" sz="1600" dirty="0"/>
          </a:p>
          <a:p>
            <a:r>
              <a:rPr lang="el-GR" sz="1600" b="1" dirty="0" err="1"/>
              <a:t>Mathesis</a:t>
            </a:r>
            <a:r>
              <a:rPr lang="el-GR" sz="1600" dirty="0"/>
              <a:t>: Δωρεάν διαδικτυακά μαθήματα σε συνεργασία με πανεπιστήμια.</a:t>
            </a:r>
            <a:br>
              <a:rPr lang="el-GR" sz="1600" dirty="0"/>
            </a:br>
            <a:r>
              <a:rPr lang="el-GR" sz="1600" dirty="0" err="1">
                <a:hlinkClick r:id="rId4"/>
              </a:rPr>
              <a:t>mathesis.edu.gr</a:t>
            </a:r>
            <a:endParaRPr lang="el-GR" sz="1600" dirty="0"/>
          </a:p>
          <a:p>
            <a:r>
              <a:rPr lang="el-GR" sz="1600" b="1" dirty="0" err="1"/>
              <a:t>eClass</a:t>
            </a:r>
            <a:r>
              <a:rPr lang="el-GR" sz="1600" dirty="0"/>
              <a:t>: Πλατφόρμα για διαχείριση εκπαιδευτικού περιεχομένου.</a:t>
            </a:r>
            <a:br>
              <a:rPr lang="el-GR" sz="1600" dirty="0"/>
            </a:br>
            <a:r>
              <a:rPr lang="el-GR" sz="1600" dirty="0" err="1" smtClean="0"/>
              <a:t>eclass…………...gr</a:t>
            </a:r>
            <a:endParaRPr lang="el-GR" sz="1600" dirty="0"/>
          </a:p>
          <a:p>
            <a:r>
              <a:rPr lang="el-GR" sz="1600" b="1" dirty="0" err="1"/>
              <a:t>Eduportal</a:t>
            </a:r>
            <a:r>
              <a:rPr lang="el-GR" sz="1600" dirty="0"/>
              <a:t>: Διαχείριση εκπαιδευτικών υλικών και </a:t>
            </a:r>
            <a:r>
              <a:rPr lang="el-GR" sz="1600" dirty="0" err="1"/>
              <a:t>διαδραστικά</a:t>
            </a:r>
            <a:r>
              <a:rPr lang="el-GR" sz="1600" dirty="0"/>
              <a:t> μαθήματα.</a:t>
            </a:r>
            <a:br>
              <a:rPr lang="el-GR" sz="1600" dirty="0"/>
            </a:br>
            <a:r>
              <a:rPr lang="el-GR" sz="1600" dirty="0" err="1">
                <a:hlinkClick r:id="rId5"/>
              </a:rPr>
              <a:t>eduportal.gr</a:t>
            </a:r>
            <a:endParaRPr lang="el-GR" sz="1600" dirty="0"/>
          </a:p>
          <a:p>
            <a:r>
              <a:rPr lang="el-GR" sz="1600" b="1" dirty="0" err="1"/>
              <a:t>Discover</a:t>
            </a:r>
            <a:r>
              <a:rPr lang="el-GR" sz="1600" b="1" dirty="0"/>
              <a:t> </a:t>
            </a:r>
            <a:r>
              <a:rPr lang="el-GR" sz="1600" b="1" dirty="0" err="1"/>
              <a:t>Greece</a:t>
            </a:r>
            <a:r>
              <a:rPr lang="el-GR" sz="1600" b="1" dirty="0"/>
              <a:t> – </a:t>
            </a:r>
            <a:r>
              <a:rPr lang="el-GR" sz="1600" b="1" dirty="0" err="1"/>
              <a:t>Virtual</a:t>
            </a:r>
            <a:r>
              <a:rPr lang="el-GR" sz="1600" b="1" dirty="0"/>
              <a:t> </a:t>
            </a:r>
            <a:r>
              <a:rPr lang="el-GR" sz="1600" b="1" dirty="0" err="1"/>
              <a:t>Educational</a:t>
            </a:r>
            <a:r>
              <a:rPr lang="el-GR" sz="1600" b="1" dirty="0"/>
              <a:t> </a:t>
            </a:r>
            <a:r>
              <a:rPr lang="el-GR" sz="1600" b="1" dirty="0" err="1"/>
              <a:t>Tours</a:t>
            </a:r>
            <a:r>
              <a:rPr lang="el-GR" sz="1600" dirty="0"/>
              <a:t>: </a:t>
            </a:r>
            <a:r>
              <a:rPr lang="el-GR" sz="1600" dirty="0" err="1"/>
              <a:t>Διαδραστικές</a:t>
            </a:r>
            <a:r>
              <a:rPr lang="el-GR" sz="1600" dirty="0"/>
              <a:t> περιηγήσεις σε αρχαιολογικούς χώρους και μουσεία.</a:t>
            </a:r>
            <a:br>
              <a:rPr lang="el-GR" sz="1600" dirty="0"/>
            </a:br>
            <a:r>
              <a:rPr lang="el-GR" sz="1600" dirty="0" err="1">
                <a:hlinkClick r:id="rId6"/>
              </a:rPr>
              <a:t>discovergreece.com</a:t>
            </a:r>
            <a:endParaRPr lang="el-GR" sz="1600" dirty="0"/>
          </a:p>
          <a:p>
            <a:r>
              <a:rPr lang="el-GR" sz="1600" b="1" dirty="0" err="1"/>
              <a:t>GloLearn</a:t>
            </a:r>
            <a:r>
              <a:rPr lang="el-GR" sz="1600" dirty="0"/>
              <a:t>: Δημιουργία διαδικτυακών μαθημάτων με </a:t>
            </a:r>
            <a:r>
              <a:rPr lang="el-GR" sz="1600" dirty="0" err="1"/>
              <a:t>διαδραστικά</a:t>
            </a:r>
            <a:r>
              <a:rPr lang="el-GR" sz="1600" dirty="0"/>
              <a:t> εργαλεία.</a:t>
            </a:r>
            <a:br>
              <a:rPr lang="el-GR" sz="1600" dirty="0"/>
            </a:br>
            <a:r>
              <a:rPr lang="el-GR" sz="1600" dirty="0" err="1">
                <a:hlinkClick r:id="rId7"/>
              </a:rPr>
              <a:t>glolearn.gr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34997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tse3.mm.bing.net/th?id=OIP.4sygsxs6vEJ6ZW_1utqAmgHaFk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04800"/>
            <a:ext cx="5629791" cy="4904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0248" y="457200"/>
            <a:ext cx="75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b="1" smtClean="0">
                <a:solidFill>
                  <a:srgbClr val="FFFFCC"/>
                </a:solidFill>
              </a:rPr>
              <a:t>Συμπεράσματα</a:t>
            </a:r>
            <a:endParaRPr lang="el-GR" sz="3200" dirty="0">
              <a:solidFill>
                <a:srgbClr val="FFFFCC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52400" y="1224855"/>
            <a:ext cx="3200400" cy="3880545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400" dirty="0"/>
              <a:t>Η Τεχνητή Νοημοσύνη (ΤΝ) ενισχύει την εξατομικευμένη μάθηση σε τομείς όπως τα μαθηματικά, η λογοτεχνία και η ιστορία, παρέχοντας προσαρμοσμένα μαθησιακά υλικά και εργαλεία για ανάλυση δεδομένων</a:t>
            </a:r>
            <a:r>
              <a:rPr lang="el-GR" sz="1400" dirty="0" smtClean="0"/>
              <a:t>.</a:t>
            </a:r>
          </a:p>
          <a:p>
            <a:endParaRPr lang="el-GR" sz="1400" dirty="0"/>
          </a:p>
          <a:p>
            <a:r>
              <a:rPr lang="el-GR" sz="1400" dirty="0"/>
              <a:t>Οι μαθητές μπορούν να μάθουν με το δικό τους ρυθμό, ενισχύοντας την κατανόηση σύνθετων εννοιών και βελτιώνοντας τις δεξιότητές τους μέσω </a:t>
            </a:r>
            <a:r>
              <a:rPr lang="el-GR" sz="1400" dirty="0" err="1"/>
              <a:t>διαδραστικών</a:t>
            </a:r>
            <a:r>
              <a:rPr lang="el-GR" sz="1400" dirty="0"/>
              <a:t> εργαλείων και άμεσης ανατροφοδότησης</a:t>
            </a:r>
            <a:r>
              <a:rPr lang="el-GR" sz="1400" dirty="0" smtClean="0">
                <a:solidFill>
                  <a:srgbClr val="FFFFCC"/>
                </a:solidFill>
              </a:rPr>
              <a:t>.</a:t>
            </a:r>
          </a:p>
          <a:p>
            <a:endParaRPr lang="el-GR" sz="14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79832" y="4876800"/>
            <a:ext cx="8382000" cy="2369178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el-GR" sz="1600" dirty="0"/>
          </a:p>
          <a:p>
            <a:r>
              <a:rPr lang="el-GR" sz="1400" dirty="0"/>
              <a:t>Η ενσωμάτωση της ΤΝ στην εκπαίδευση απαιτεί κατάρτιση των δασκάλων και προσοχή στα ηθικά ζητήματα, όπως η προστασία των προσωπικών δεδομένων</a:t>
            </a:r>
            <a:r>
              <a:rPr lang="el-GR" sz="1400" dirty="0" smtClean="0"/>
              <a:t>.</a:t>
            </a:r>
          </a:p>
          <a:p>
            <a:endParaRPr lang="el-GR" sz="1400" dirty="0"/>
          </a:p>
          <a:p>
            <a:r>
              <a:rPr lang="el-GR" sz="1400" dirty="0"/>
              <a:t>Παρά τις προκλήσεις, η ΤΝ έχει τη δυνατότητα να μεταμορφώσει την εκπαιδευτική διαδικασία, δημιουργώντας νέες δυνατότητες για εξατομικευμένη και αποδοτική μάθηση.</a:t>
            </a:r>
          </a:p>
        </p:txBody>
      </p:sp>
    </p:spTree>
    <p:extLst>
      <p:ext uri="{BB962C8B-B14F-4D97-AF65-F5344CB8AC3E}">
        <p14:creationId xmlns:p14="http://schemas.microsoft.com/office/powerpoint/2010/main" val="4627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tse4.mm.bing.net/th?id=OIP.u5Ep-SmaDk-Os21pFfD_YwHaE8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839200" cy="647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763768" y="609600"/>
            <a:ext cx="297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b="1" dirty="0" smtClean="0"/>
              <a:t>Ευχαριστώ</a:t>
            </a:r>
            <a:endParaRPr lang="el-GR" sz="3200" dirty="0"/>
          </a:p>
        </p:txBody>
      </p:sp>
    </p:spTree>
    <p:extLst>
      <p:ext uri="{BB962C8B-B14F-4D97-AF65-F5344CB8AC3E}">
        <p14:creationId xmlns:p14="http://schemas.microsoft.com/office/powerpoint/2010/main" val="340520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efinisi Artificial Intelligen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44" y="2057400"/>
            <a:ext cx="44196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790700"/>
            <a:ext cx="5181600" cy="4648200"/>
          </a:xfrm>
        </p:spPr>
        <p:txBody>
          <a:bodyPr>
            <a:normAutofit fontScale="85000" lnSpcReduction="20000"/>
          </a:bodyPr>
          <a:lstStyle/>
          <a:p>
            <a:r>
              <a:rPr lang="el-GR" sz="2400" dirty="0"/>
              <a:t>Η Τεχνητή Νοημοσύνη (ΤΝ) προσφέρει νέα εργαλεία και προσεγγίσεις για την εξατομίκευση της μάθησης.</a:t>
            </a:r>
          </a:p>
          <a:p>
            <a:endParaRPr lang="el-GR" sz="2400" dirty="0"/>
          </a:p>
          <a:p>
            <a:r>
              <a:rPr lang="el-GR" sz="2400" dirty="0"/>
              <a:t>Σύμφωνα με τον </a:t>
            </a:r>
            <a:r>
              <a:rPr lang="el-GR" sz="2400" dirty="0" err="1"/>
              <a:t>Salman</a:t>
            </a:r>
            <a:r>
              <a:rPr lang="el-GR" sz="2400" dirty="0"/>
              <a:t> </a:t>
            </a:r>
            <a:r>
              <a:rPr lang="el-GR" sz="2400" dirty="0" err="1"/>
              <a:t>Khan</a:t>
            </a:r>
            <a:r>
              <a:rPr lang="el-GR" sz="2400" dirty="0"/>
              <a:t>, η ΤΝ μπορεί να μεταμορφώσει την εκπαίδευση, επιτρέποντας στους μαθητές να μάθουν στον δικό τους ρυθμό.</a:t>
            </a:r>
          </a:p>
          <a:p>
            <a:endParaRPr lang="el-GR" sz="2400" dirty="0"/>
          </a:p>
          <a:p>
            <a:r>
              <a:rPr lang="el-GR" sz="2400" dirty="0"/>
              <a:t>Η ΤΝ παρέχει εξατομικευμένα εργαλεία μάθησης, ενισχύοντας την κατανόηση και εμπλοκή του μαθητή.</a:t>
            </a:r>
          </a:p>
          <a:p>
            <a:endParaRPr lang="el-GR" sz="2400" dirty="0"/>
          </a:p>
          <a:p>
            <a:r>
              <a:rPr lang="el-GR" sz="2400" dirty="0"/>
              <a:t>Η ΤΝ προσαρμόζεται στις ανάγκες κάθε μαθητή και βοηθά στην ανάπτυξη κριτικής σκέψης.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43800" cy="914400"/>
          </a:xfrm>
        </p:spPr>
        <p:txBody>
          <a:bodyPr/>
          <a:lstStyle/>
          <a:p>
            <a:pPr algn="ctr"/>
            <a:r>
              <a:rPr lang="el-GR" sz="3200" b="1" dirty="0">
                <a:solidFill>
                  <a:srgbClr val="FFFFCC"/>
                </a:solidFill>
              </a:rPr>
              <a:t>Ο Ρόλος της Τεχνητής Νοημοσύνης στην Εκπαίδευση</a:t>
            </a:r>
            <a:endParaRPr lang="en-US" sz="3200" b="1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1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tse1.mm.bing.net/th?id=OIP.8DJEPdKdWUj26kdAH-7vRwHaEK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28"/>
            <a:ext cx="9164779" cy="682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267200" y="1905000"/>
            <a:ext cx="4419600" cy="4343400"/>
          </a:xfrm>
        </p:spPr>
        <p:txBody>
          <a:bodyPr>
            <a:normAutofit fontScale="85000" lnSpcReduction="20000"/>
          </a:bodyPr>
          <a:lstStyle/>
          <a:p>
            <a:r>
              <a:rPr lang="el-GR" b="1" dirty="0" smtClean="0"/>
              <a:t>Με την παρούσα παρουσίαση θα </a:t>
            </a:r>
            <a:r>
              <a:rPr lang="el-GR" b="1" dirty="0" err="1" smtClean="0"/>
              <a:t>εξετασουμε</a:t>
            </a:r>
            <a:r>
              <a:rPr lang="el-GR" b="1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b="1" dirty="0" smtClean="0"/>
              <a:t>πώς </a:t>
            </a:r>
            <a:r>
              <a:rPr lang="el-GR" b="1" dirty="0"/>
              <a:t>η ΤΝ ενισχύει την κατανόηση </a:t>
            </a:r>
            <a:r>
              <a:rPr lang="el-GR" b="1" dirty="0" smtClean="0"/>
              <a:t>των μαθηματικών,  της λογοτεχνίας </a:t>
            </a:r>
            <a:r>
              <a:rPr lang="el-GR" b="1" dirty="0"/>
              <a:t>και </a:t>
            </a:r>
            <a:r>
              <a:rPr lang="el-GR" b="1" dirty="0" smtClean="0"/>
              <a:t>της ιστορίας.</a:t>
            </a:r>
            <a:endParaRPr lang="el-GR" b="1" dirty="0"/>
          </a:p>
          <a:p>
            <a:pPr marL="285750" indent="-285750">
              <a:buFont typeface="Arial" pitchFamily="34" charset="0"/>
              <a:buChar char="•"/>
            </a:pPr>
            <a:endParaRPr lang="el-GR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b="1" dirty="0" smtClean="0"/>
              <a:t>τα </a:t>
            </a:r>
            <a:r>
              <a:rPr lang="el-GR" b="1" dirty="0"/>
              <a:t>οφέλη και τις προκλήσεις της ενσωμάτωσής της </a:t>
            </a:r>
            <a:r>
              <a:rPr lang="el-GR" b="1" dirty="0" smtClean="0"/>
              <a:t>ΤΝ στην </a:t>
            </a:r>
            <a:r>
              <a:rPr lang="el-GR" b="1" dirty="0"/>
              <a:t>εκπαιδευτική διαδικασία</a:t>
            </a:r>
            <a:r>
              <a:rPr lang="el-GR" b="1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l-GR" b="1" dirty="0" smtClean="0"/>
          </a:p>
          <a:p>
            <a:r>
              <a:rPr lang="el-GR" b="1" dirty="0" smtClean="0"/>
              <a:t>Δομή: </a:t>
            </a:r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l-GR" b="1" dirty="0" smtClean="0"/>
              <a:t>Η παρουσίαση </a:t>
            </a:r>
            <a:r>
              <a:rPr lang="el-GR" b="1" dirty="0" err="1" smtClean="0"/>
              <a:t>χωριζεται</a:t>
            </a:r>
            <a:r>
              <a:rPr lang="el-GR" b="1" dirty="0" smtClean="0"/>
              <a:t> </a:t>
            </a:r>
            <a:r>
              <a:rPr lang="el-GR" b="1" dirty="0"/>
              <a:t>σε τρία μέρη: </a:t>
            </a:r>
            <a:r>
              <a:rPr lang="el-GR" b="1" dirty="0" smtClean="0"/>
              <a:t>Η ΤΝ  στην </a:t>
            </a:r>
            <a:r>
              <a:rPr lang="el-GR" b="1" dirty="0" err="1" smtClean="0"/>
              <a:t>εκπαιδευση</a:t>
            </a:r>
            <a:r>
              <a:rPr lang="el-GR" b="1" dirty="0" smtClean="0"/>
              <a:t> των μαθηματικών, της λογοτεχνίας, </a:t>
            </a:r>
            <a:r>
              <a:rPr lang="el-GR" b="1" dirty="0"/>
              <a:t>και </a:t>
            </a:r>
            <a:r>
              <a:rPr lang="el-GR" b="1" dirty="0" smtClean="0"/>
              <a:t>της ιστορίας.</a:t>
            </a:r>
          </a:p>
          <a:p>
            <a:pPr marL="285750" indent="-285750">
              <a:buFont typeface="Arial" pitchFamily="34" charset="0"/>
              <a:buChar char="•"/>
            </a:pPr>
            <a:endParaRPr lang="el-GR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b="1" dirty="0"/>
              <a:t>Κάθε τομέας θα συνδεθεί με παραδείγματα και θα αναλυθεί πώς η ΤΝ βοηθά στην </a:t>
            </a:r>
            <a:r>
              <a:rPr lang="el-GR" b="1" dirty="0" smtClean="0"/>
              <a:t>κατανόηση των μαθημάτων </a:t>
            </a:r>
            <a:r>
              <a:rPr lang="el-GR" b="1" dirty="0"/>
              <a:t>και </a:t>
            </a:r>
            <a:r>
              <a:rPr lang="el-GR" b="1" dirty="0" smtClean="0"/>
              <a:t>πως αντιμετωπίζει </a:t>
            </a:r>
            <a:r>
              <a:rPr lang="el-GR" b="1" dirty="0"/>
              <a:t>τις σχετικές προκλήσεις.</a:t>
            </a:r>
          </a:p>
          <a:p>
            <a:pPr marL="285750" indent="-285750">
              <a:buFont typeface="Arial" pitchFamily="34" charset="0"/>
              <a:buChar char="•"/>
            </a:pPr>
            <a:endParaRPr lang="el-GR" b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4979" y="304800"/>
            <a:ext cx="6019800" cy="914400"/>
          </a:xfrm>
        </p:spPr>
        <p:txBody>
          <a:bodyPr/>
          <a:lstStyle/>
          <a:p>
            <a:pPr algn="ctr"/>
            <a:r>
              <a:rPr lang="el-GR" sz="3200" b="1" dirty="0">
                <a:solidFill>
                  <a:srgbClr val="FFFFCC"/>
                </a:solidFill>
              </a:rPr>
              <a:t>Σκοπός και Δομή </a:t>
            </a:r>
            <a:r>
              <a:rPr lang="el-GR" sz="3200" b="1" dirty="0" smtClean="0">
                <a:solidFill>
                  <a:srgbClr val="FFFFCC"/>
                </a:solidFill>
              </a:rPr>
              <a:t>της Παρουσίασης </a:t>
            </a:r>
            <a:endParaRPr lang="en-US" sz="3200" b="1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55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tse3.mm.bing.net/th?id=OIP.8iPDv25pT0offZfzMzXJPQHaEw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584" y="1143000"/>
            <a:ext cx="6752416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4800" y="152400"/>
            <a:ext cx="830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CC"/>
                </a:solidFill>
              </a:rPr>
              <a:t>Τεχνητή Νοημοσύνη στην Εκπαίδευση,</a:t>
            </a:r>
          </a:p>
          <a:p>
            <a:pPr algn="ctr"/>
            <a:r>
              <a:rPr lang="el-GR" sz="3200" b="1" dirty="0" smtClean="0">
                <a:solidFill>
                  <a:srgbClr val="FFFFCC"/>
                </a:solidFill>
              </a:rPr>
              <a:t>Δυνατότητες και Οφέλη</a:t>
            </a:r>
            <a:endParaRPr lang="en-US" sz="3200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207264" y="1905000"/>
            <a:ext cx="4191000" cy="44958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b="1" dirty="0" smtClean="0"/>
              <a:t>Η Τεχνητή Νοημοσύνη (ΤΝ) επαναστατεί στην εκπαίδευση, προσφέροντας εξατομικευμένες μαθησιακές εμπειρίες.</a:t>
            </a:r>
          </a:p>
          <a:p>
            <a:endParaRPr lang="el-GR" b="1" dirty="0" smtClean="0"/>
          </a:p>
          <a:p>
            <a:r>
              <a:rPr lang="el-GR" b="1" dirty="0" smtClean="0"/>
              <a:t>Οι τεχνολογίες ΤΝ προσαρμόζονται στις ανάγκες των μαθητών, επιτρέποντάς τους να μάθουν στον δικό τους ρυθμό.</a:t>
            </a:r>
          </a:p>
          <a:p>
            <a:endParaRPr lang="el-GR" b="1" dirty="0" smtClean="0"/>
          </a:p>
          <a:p>
            <a:r>
              <a:rPr lang="el-GR" b="1" dirty="0" smtClean="0"/>
              <a:t>Η εξατομικευμένη μάθηση ενισχύεται με «έξυπνους» δασκάλους και </a:t>
            </a:r>
            <a:r>
              <a:rPr lang="el-GR" b="1" dirty="0" err="1" smtClean="0"/>
              <a:t>διαδραστικά</a:t>
            </a:r>
            <a:r>
              <a:rPr lang="el-GR" b="1" dirty="0" smtClean="0"/>
              <a:t> εργαλεία που παρέχουν άμεση ανατροφοδότηση και καθοδήγηση.</a:t>
            </a:r>
          </a:p>
          <a:p>
            <a:endParaRPr lang="el-GR" b="1" dirty="0" smtClean="0"/>
          </a:p>
          <a:p>
            <a:r>
              <a:rPr lang="el-GR" b="1" dirty="0" err="1" smtClean="0"/>
              <a:t>Διαδραστικά</a:t>
            </a:r>
            <a:r>
              <a:rPr lang="el-GR" b="1" dirty="0" smtClean="0"/>
              <a:t> παιχνίδια και εξατομικευμένες πλατφόρμες ενισχύουν την εμπλοκή των μαθητών, κάνοντάς τους να παραμένουν αφοσιωμένοι.</a:t>
            </a:r>
          </a:p>
        </p:txBody>
      </p:sp>
    </p:spTree>
    <p:extLst>
      <p:ext uri="{BB962C8B-B14F-4D97-AF65-F5344CB8AC3E}">
        <p14:creationId xmlns:p14="http://schemas.microsoft.com/office/powerpoint/2010/main" val="125010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3d rendering artificial intelligence brain or ai br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2054352"/>
            <a:ext cx="4755596" cy="462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" y="60960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CC"/>
                </a:solidFill>
              </a:rPr>
              <a:t>Προκλήσεις και Ανάγκες στην Εφαρμογή της ΤΝ στην Εκπαίδευση</a:t>
            </a:r>
            <a:endParaRPr lang="en-US" sz="3200" b="1" dirty="0">
              <a:solidFill>
                <a:srgbClr val="FFFFCC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72440" y="2426207"/>
            <a:ext cx="4785360" cy="38862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dirty="0"/>
              <a:t>Η εφαρμογή της ΤΝ απαιτεί εξειδικευμένη εκπαίδευση των δασκάλων για την ορθή χρήση της τεχνολογίας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dirty="0"/>
              <a:t>Η προστασία των προσωπικών δεδομένων των μαθητών είναι σημαντική, καθώς η ΤΝ απαιτεί τη συλλογή και ανάλυση ευαίσθητων δεδομένων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dirty="0"/>
              <a:t>Η επιτυχής εφαρμογή της ΤΝ στην εκπαίδευση απαιτεί προσοχή στη διασφάλιση της ασφάλειας των δεδομένων και την κατάλληλη εκπαίδευση των δασκάλων.</a:t>
            </a:r>
          </a:p>
        </p:txBody>
      </p:sp>
    </p:spTree>
    <p:extLst>
      <p:ext uri="{BB962C8B-B14F-4D97-AF65-F5344CB8AC3E}">
        <p14:creationId xmlns:p14="http://schemas.microsoft.com/office/powerpoint/2010/main" val="317194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tse4.mm.bing.net/th?id=OIP.gefsmywt8icyws4HMQVWegHaDf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92914"/>
            <a:ext cx="8431964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" y="60960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dirty="0" smtClean="0">
                <a:solidFill>
                  <a:srgbClr val="FFFFCC"/>
                </a:solidFill>
              </a:rPr>
              <a:t>Τεχνητή Νοημοσύνη στην Εκπαίδευση Μαθηματικών</a:t>
            </a:r>
            <a:endParaRPr lang="en-US" sz="3200" b="1" dirty="0">
              <a:solidFill>
                <a:srgbClr val="FFFFCC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72440" y="2426207"/>
            <a:ext cx="4785360" cy="38862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dirty="0"/>
              <a:t>Οι μαθητές συχνά αντιμετωπίζουν δυσκολίες στην κατανόηση μαθηματικών εννοιών και προβλημάτων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dirty="0"/>
              <a:t>Η Τεχνητή Νοημοσύνη (ΤΝ) προσφέρει εξατομικευμένες μαθησιακές εμπειρίες που προσαρμόζονται στις ανάγκες του κάθε μαθητή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dirty="0"/>
              <a:t>Παράδειγμα: Η </a:t>
            </a:r>
            <a:r>
              <a:rPr lang="el-GR" sz="1600" dirty="0" err="1"/>
              <a:t>Khan</a:t>
            </a:r>
            <a:r>
              <a:rPr lang="el-GR" sz="1600" dirty="0"/>
              <a:t> </a:t>
            </a:r>
            <a:r>
              <a:rPr lang="el-GR" sz="1600" dirty="0" err="1"/>
              <a:t>Academy</a:t>
            </a:r>
            <a:r>
              <a:rPr lang="el-GR" sz="1600" dirty="0"/>
              <a:t> χρησιμοποιεί αλγορίθμους για να προσαρμόσει τα μαθηματικά προβλήματα σύμφωνα με την πρόοδο του μαθητή.</a:t>
            </a:r>
          </a:p>
        </p:txBody>
      </p:sp>
    </p:spTree>
    <p:extLst>
      <p:ext uri="{BB962C8B-B14F-4D97-AF65-F5344CB8AC3E}">
        <p14:creationId xmlns:p14="http://schemas.microsoft.com/office/powerpoint/2010/main" val="87832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se4.mm.bing.net/th?id=OIP.gefsmywt8icyws4HMQVWegHaDf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92914"/>
            <a:ext cx="8431964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" y="60960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CC"/>
                </a:solidFill>
              </a:rPr>
              <a:t>Άμεση Ανατροφοδότηση και Εξατομίκευση</a:t>
            </a:r>
            <a:endParaRPr lang="en-US" sz="3200" b="1" dirty="0">
              <a:solidFill>
                <a:srgbClr val="FFFFCC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72440" y="2426207"/>
            <a:ext cx="4785360" cy="38862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dirty="0"/>
              <a:t>Η ΤΝ επιτρέπει την άμεση ανατροφοδότηση μέσω εργαλείων όπως το </a:t>
            </a:r>
            <a:r>
              <a:rPr lang="el-GR" sz="1600" dirty="0" err="1"/>
              <a:t>Wolfram</a:t>
            </a:r>
            <a:r>
              <a:rPr lang="el-GR" sz="1600" dirty="0"/>
              <a:t> </a:t>
            </a:r>
            <a:r>
              <a:rPr lang="el-GR" sz="1600" dirty="0" err="1"/>
              <a:t>Alpha</a:t>
            </a:r>
            <a:r>
              <a:rPr lang="el-GR" sz="1600" dirty="0"/>
              <a:t>, που αναλύει μαθηματικά προβλήματα και εξηγεί βήμα-βήμα τις λύσεις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dirty="0"/>
              <a:t>Οι μαθητές εντοπίζουν τα λάθη τους και ενισχύουν την κατανόηση των μαθηματικών εννοιών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dirty="0"/>
              <a:t>Εξατομίκευση της μάθησης: Οι μαθητές προσαρμόζουν το ρυθμό και τις δραστηριότητές τους, ενισχύοντας τη μαθησιακή τους εμπειρία.</a:t>
            </a:r>
          </a:p>
        </p:txBody>
      </p:sp>
    </p:spTree>
    <p:extLst>
      <p:ext uri="{BB962C8B-B14F-4D97-AF65-F5344CB8AC3E}">
        <p14:creationId xmlns:p14="http://schemas.microsoft.com/office/powerpoint/2010/main" val="299667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se4.mm.bing.net/th?id=OIP.gefsmywt8icyws4HMQVWegHaDf&amp;pid=Api&amp;P=0&amp;h=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92914"/>
            <a:ext cx="8431964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" y="60960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CC"/>
                </a:solidFill>
              </a:rPr>
              <a:t>Επαναστατικές Εφαρμογές της ΤΝ στη Μάθηση Μαθηματικών</a:t>
            </a:r>
            <a:endParaRPr lang="en-US" sz="3200" b="1" dirty="0">
              <a:solidFill>
                <a:srgbClr val="FFFFCC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72440" y="2426207"/>
            <a:ext cx="4785360" cy="38862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dirty="0" smtClean="0"/>
              <a:t>Τα </a:t>
            </a:r>
            <a:r>
              <a:rPr lang="el-GR" sz="1600" dirty="0"/>
              <a:t>εργαλεία ΤΝ, όπως οι </a:t>
            </a:r>
            <a:r>
              <a:rPr lang="el-GR" sz="1600" dirty="0" err="1"/>
              <a:t>Cognitive</a:t>
            </a:r>
            <a:r>
              <a:rPr lang="el-GR" sz="1600" dirty="0"/>
              <a:t> </a:t>
            </a:r>
            <a:r>
              <a:rPr lang="el-GR" sz="1600" dirty="0" err="1"/>
              <a:t>Tutors</a:t>
            </a:r>
            <a:r>
              <a:rPr lang="el-GR" sz="1600" dirty="0"/>
              <a:t>, υποστηρίζουν την κατανόηση και ανάπτυξη μαθηματικών ικανοτήτων με αυτοπεποίθηση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dirty="0"/>
              <a:t>Εξατομικευμένη μάθηση και συνεχιζόμενη ανατροφοδότηση ενισχύουν τη μαθησιακή διαδικασία</a:t>
            </a:r>
            <a:r>
              <a:rPr lang="el-GR" sz="1600" dirty="0" smtClean="0"/>
              <a:t>.</a:t>
            </a:r>
          </a:p>
          <a:p>
            <a:endParaRPr lang="el-GR" sz="1600" dirty="0"/>
          </a:p>
          <a:p>
            <a:r>
              <a:rPr lang="el-GR" sz="1600" dirty="0"/>
              <a:t>Η ΤΝ επιτρέπει στους μαθητές να μάθουν με τον δικό τους ρυθμό και να ξεπεράσουν τις δυσκολίες στην κατανόηση των μαθηματικών εννοιών.</a:t>
            </a:r>
          </a:p>
        </p:txBody>
      </p:sp>
    </p:spTree>
    <p:extLst>
      <p:ext uri="{BB962C8B-B14F-4D97-AF65-F5344CB8AC3E}">
        <p14:creationId xmlns:p14="http://schemas.microsoft.com/office/powerpoint/2010/main" val="3242165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179</TotalTime>
  <Words>1257</Words>
  <Application>Microsoft Office PowerPoint</Application>
  <PresentationFormat>On-screen Show (4:3)</PresentationFormat>
  <Paragraphs>171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Elemental</vt:lpstr>
      <vt:lpstr>Mπορει η ΤΝ να ενισχύσει την κατανόηση των μαθηματικών, της λογοτεχνίας και των ιστορικών γεγονότων;</vt:lpstr>
      <vt:lpstr>PowerPoint Presentation</vt:lpstr>
      <vt:lpstr>Ο Ρόλος της Τεχνητής Νοημοσύνης στην Εκπαίδευση</vt:lpstr>
      <vt:lpstr>Σκοπός και Δομή της Παρουσίασης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Mπορει η ΤΝ να ενισχύσει την κατανόηση της λογοτεχνίας και των ιστορικών γεγονότων;</dc:title>
  <dc:creator>johnny</dc:creator>
  <cp:lastModifiedBy>johnny</cp:lastModifiedBy>
  <cp:revision>20</cp:revision>
  <dcterms:created xsi:type="dcterms:W3CDTF">2025-03-30T16:25:55Z</dcterms:created>
  <dcterms:modified xsi:type="dcterms:W3CDTF">2025-03-30T19:31:36Z</dcterms:modified>
</cp:coreProperties>
</file>